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6" r:id="rId6"/>
    <p:sldId id="267" r:id="rId7"/>
    <p:sldId id="268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0531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4447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358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968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6850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060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765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70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0199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04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592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52604-7D3A-4A26-8C28-1C501C0C15EB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250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E1C0-D427-4C77-A307-29ED539FC9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504" y="4761662"/>
            <a:ext cx="9001662" cy="874513"/>
          </a:xfrm>
          <a:solidFill>
            <a:srgbClr val="006699"/>
          </a:solidFill>
        </p:spPr>
        <p:txBody>
          <a:bodyPr tIns="0" anchor="ctr">
            <a:normAutofit/>
          </a:bodyPr>
          <a:lstStyle/>
          <a:p>
            <a:pPr algn="ctr">
              <a:spcBef>
                <a:spcPts val="600"/>
              </a:spcBef>
            </a:pPr>
            <a:r>
              <a:rPr lang="ru-RU" sz="3600" cap="none" dirty="0" smtClean="0"/>
              <a:t>ИПОТЕКА ОТ МОСКОВСКОЙ ОБЛАСТИ</a:t>
            </a:r>
            <a:endParaRPr lang="ru-RU" sz="2500" b="0" cap="none" dirty="0"/>
          </a:p>
        </p:txBody>
      </p:sp>
      <p:pic>
        <p:nvPicPr>
          <p:cNvPr id="7" name="Picture 4" descr="D:\doc00881220150819134744_0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093" t="18101" r="8192" b="27750"/>
          <a:stretch/>
        </p:blipFill>
        <p:spPr bwMode="auto">
          <a:xfrm>
            <a:off x="4511932" y="203730"/>
            <a:ext cx="4597234" cy="446656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3"/>
          <p:cNvSpPr txBox="1">
            <a:spLocks/>
          </p:cNvSpPr>
          <p:nvPr/>
        </p:nvSpPr>
        <p:spPr>
          <a:xfrm>
            <a:off x="2411760" y="5623997"/>
            <a:ext cx="4752528" cy="118589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6699"/>
              </a:buClr>
              <a:buFontTx/>
              <a:buChar char="►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ru-RU" sz="2000" b="1" dirty="0" smtClean="0"/>
              <a:t>утверждена постановлением Правительства Московской области</a:t>
            </a:r>
          </a:p>
          <a:p>
            <a:pPr marL="0" indent="0" algn="ctr">
              <a:buFontTx/>
              <a:buNone/>
            </a:pPr>
            <a:r>
              <a:rPr lang="ru-RU" sz="2000" b="1" dirty="0" smtClean="0"/>
              <a:t>от 01.12.2015 № 1143/46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3931761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36104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>  Условия предоставления государственной поддержки участникам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0E1C0-D427-4C77-A307-29ED539FC9BC}" type="slidenum">
              <a:rPr lang="ru-RU" smtClean="0">
                <a:solidFill>
                  <a:schemeClr val="tx1"/>
                </a:solidFill>
              </a:rPr>
              <a:pPr/>
              <a:t>10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484784"/>
            <a:ext cx="8424936" cy="3501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latinLnBrk="1">
              <a:lnSpc>
                <a:spcPct val="114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2400" dirty="0" smtClean="0"/>
              <a:t>Обязательство проработать на занимаемой должности           в течение 10 лет</a:t>
            </a:r>
            <a:endParaRPr lang="ru-RU" sz="2400" dirty="0"/>
          </a:p>
          <a:p>
            <a:pPr marL="285750" indent="-285750" latinLnBrk="1">
              <a:lnSpc>
                <a:spcPct val="114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2400" dirty="0" smtClean="0"/>
              <a:t>Оформить договор ипотечного жилищного </a:t>
            </a:r>
            <a:br>
              <a:rPr lang="ru-RU" sz="2400" dirty="0" smtClean="0"/>
            </a:br>
            <a:r>
              <a:rPr lang="ru-RU" sz="2400" dirty="0" smtClean="0"/>
              <a:t>кредитования на срок 10 лет</a:t>
            </a:r>
            <a:endParaRPr lang="ru-RU" sz="2400" dirty="0"/>
          </a:p>
          <a:p>
            <a:pPr marL="285750" indent="-285750" latinLnBrk="1">
              <a:lnSpc>
                <a:spcPct val="114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2400" dirty="0" smtClean="0"/>
              <a:t>В случае прекращения работы до истечения 10 лет </a:t>
            </a:r>
            <a:br>
              <a:rPr lang="ru-RU" sz="2400" dirty="0" smtClean="0"/>
            </a:br>
            <a:r>
              <a:rPr lang="ru-RU" sz="2400" dirty="0" smtClean="0"/>
              <a:t>вернуть все денежные средства, выплаченные ему </a:t>
            </a:r>
            <a:br>
              <a:rPr lang="ru-RU" sz="2400" dirty="0" smtClean="0"/>
            </a:br>
            <a:r>
              <a:rPr lang="ru-RU" sz="2400" dirty="0" smtClean="0"/>
              <a:t>из бюджета МО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19144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058" y="119497"/>
            <a:ext cx="9144000" cy="67948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Цель подпрограммы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0E1C0-D427-4C77-A307-29ED539FC9BC}" type="slidenum">
              <a:rPr lang="ru-RU" smtClean="0">
                <a:solidFill>
                  <a:schemeClr val="tx1"/>
                </a:solidFill>
              </a:rPr>
              <a:pPr/>
              <a:t>2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827" y="1106679"/>
            <a:ext cx="861529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1. Привлечение </a:t>
            </a:r>
            <a:r>
              <a:rPr lang="ru-RU" sz="3000" b="1" dirty="0">
                <a:solidFill>
                  <a:schemeClr val="tx2">
                    <a:lumMod val="50000"/>
                  </a:schemeClr>
                </a:solidFill>
              </a:rPr>
              <a:t>для работы высококвалифицированных врачей, учителей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4767" y="2492896"/>
            <a:ext cx="86152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2. Поощрение специалистов в области науки и оборонно-промышленного комплекса</a:t>
            </a:r>
            <a:endParaRPr lang="ru-RU" sz="3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8298" y="3750658"/>
            <a:ext cx="8615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3. Выполнение </a:t>
            </a:r>
            <a:r>
              <a:rPr lang="ru-RU" sz="3000" b="1" dirty="0">
                <a:solidFill>
                  <a:schemeClr val="tx2">
                    <a:lumMod val="50000"/>
                  </a:schemeClr>
                </a:solidFill>
              </a:rPr>
              <a:t>Указов Президента </a:t>
            </a: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Российской Федерации</a:t>
            </a:r>
            <a:endParaRPr lang="ru-RU" sz="3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4767" y="4803665"/>
            <a:ext cx="8642350" cy="9387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-----------</a:t>
            </a:r>
          </a:p>
          <a:p>
            <a:r>
              <a:rPr lang="ru-RU" sz="1100" dirty="0" smtClean="0"/>
              <a:t>Указ 598. </a:t>
            </a:r>
          </a:p>
          <a:p>
            <a:r>
              <a:rPr lang="ru-RU" sz="1100" dirty="0" smtClean="0"/>
              <a:t>Осуществление </a:t>
            </a:r>
            <a:r>
              <a:rPr lang="ru-RU" sz="1100" dirty="0"/>
              <a:t>комплекса мер по обеспечению системы здравоохранения медицинскими </a:t>
            </a:r>
            <a:r>
              <a:rPr lang="ru-RU" sz="1100" dirty="0" smtClean="0"/>
              <a:t>кадрами.</a:t>
            </a:r>
          </a:p>
          <a:p>
            <a:r>
              <a:rPr lang="ru-RU" sz="1100" dirty="0" smtClean="0"/>
              <a:t>Принятие программ</a:t>
            </a:r>
            <a:r>
              <a:rPr lang="ru-RU" sz="1100" dirty="0"/>
              <a:t>, направленных на </a:t>
            </a:r>
            <a:r>
              <a:rPr lang="ru-RU" sz="1100" dirty="0" smtClean="0"/>
              <a:t>устранение </a:t>
            </a:r>
            <a:r>
              <a:rPr lang="ru-RU" sz="1100" dirty="0"/>
              <a:t>дефицита медицинских </a:t>
            </a:r>
            <a:r>
              <a:rPr lang="ru-RU" sz="1100" dirty="0" smtClean="0"/>
              <a:t>кадров</a:t>
            </a:r>
            <a:r>
              <a:rPr lang="ru-RU" sz="1100" dirty="0"/>
              <a:t> </a:t>
            </a:r>
            <a:r>
              <a:rPr lang="ru-RU" sz="1100" dirty="0" smtClean="0"/>
              <a:t>и меры </a:t>
            </a:r>
            <a:r>
              <a:rPr lang="ru-RU" sz="1100" dirty="0"/>
              <a:t>социальной поддержки </a:t>
            </a:r>
            <a:r>
              <a:rPr lang="ru-RU" sz="1100" dirty="0" smtClean="0"/>
              <a:t>наиболее дефицитных медицинских работников</a:t>
            </a:r>
            <a:r>
              <a:rPr lang="ru-RU" sz="1100" dirty="0"/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4767" y="5733256"/>
            <a:ext cx="8651867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1100" dirty="0"/>
              <a:t>Указ </a:t>
            </a:r>
            <a:r>
              <a:rPr lang="ru-RU" sz="1100" dirty="0" smtClean="0"/>
              <a:t>600.</a:t>
            </a:r>
          </a:p>
          <a:p>
            <a:r>
              <a:rPr lang="ru-RU" sz="1100" dirty="0" smtClean="0"/>
              <a:t>Формирование </a:t>
            </a:r>
            <a:r>
              <a:rPr lang="ru-RU" sz="1100" dirty="0"/>
              <a:t>специальных условий ипотечного кредитования отдельных категорий граждан (молодых семей, работников бюджетной сферы), предусмотрев меры государственной поддержки, в том числе за счет средств федерального </a:t>
            </a:r>
            <a:r>
              <a:rPr lang="ru-RU" sz="1100" dirty="0" smtClean="0"/>
              <a:t>бюджета.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xmlns="" val="283942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0E1C0-D427-4C77-A307-29ED539FC9BC}" type="slidenum">
              <a:rPr lang="ru-RU" smtClean="0">
                <a:solidFill>
                  <a:schemeClr val="tx1"/>
                </a:solidFill>
              </a:rPr>
              <a:pPr/>
              <a:t>3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116631"/>
            <a:ext cx="9144000" cy="66493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0" tIns="10800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 Задача подпрограммы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4706759"/>
              </p:ext>
            </p:extLst>
          </p:nvPr>
        </p:nvGraphicFramePr>
        <p:xfrm>
          <a:off x="218471" y="1772816"/>
          <a:ext cx="8759669" cy="4273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1401"/>
                <a:gridCol w="968199"/>
                <a:gridCol w="4590069"/>
              </a:tblGrid>
              <a:tr h="3215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Категории участников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всего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специальности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360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Times New Roman" panose="02020603050405020304" pitchFamily="18" charset="0"/>
                        </a:rPr>
                        <a:t>Врачи государственных учреждений здравоохранения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840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терапевт, гастроэнтеролог, пульмонолог,</a:t>
                      </a:r>
                      <a:r>
                        <a:rPr lang="ru-RU" sz="1200" baseline="0" dirty="0" smtClean="0"/>
                        <a:t> кардиолог, невролог, хирург, рентгенолог, травматолог-ортопед, </a:t>
                      </a:r>
                      <a:r>
                        <a:rPr lang="ru-RU" sz="1200" baseline="0" dirty="0" err="1" smtClean="0"/>
                        <a:t>эндоскопист</a:t>
                      </a:r>
                      <a:r>
                        <a:rPr lang="ru-RU" sz="1200" baseline="0" dirty="0" smtClean="0"/>
                        <a:t>, врач функциональной диагностики, врач клинико-лабораторной диагностики, педиатр, офтальмолог, анестезиолог-реаниматолог, </a:t>
                      </a:r>
                      <a:r>
                        <a:rPr lang="ru-RU" sz="1200" baseline="0" dirty="0" err="1" smtClean="0"/>
                        <a:t>эндоваскулярный</a:t>
                      </a:r>
                      <a:r>
                        <a:rPr lang="ru-RU" sz="1200" baseline="0" dirty="0" smtClean="0"/>
                        <a:t> диагност, нейрохирург, акушер-гинеколог, неонатолог, лор-врач, врач скорой помощи, психиатр, фтизиатр, радиолог, онколог, </a:t>
                      </a:r>
                      <a:r>
                        <a:rPr lang="ru-RU" sz="1200" baseline="0" dirty="0" err="1" smtClean="0"/>
                        <a:t>радиотерапевт</a:t>
                      </a:r>
                      <a:r>
                        <a:rPr lang="ru-RU" sz="1200" baseline="0" dirty="0" smtClean="0"/>
                        <a:t>, врач ультра-звуковой диагностики</a:t>
                      </a:r>
                      <a:endParaRPr lang="ru-RU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356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Врачи государственных учреждений социального обслуживания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21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врач-психиатр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488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Times New Roman" panose="02020603050405020304" pitchFamily="18" charset="0"/>
                        </a:rPr>
                        <a:t>Учителя государственных и муниципальных образовательных организаций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150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начальных классов, математики, русского языка и литературы, иностранного</a:t>
                      </a:r>
                      <a:r>
                        <a:rPr lang="ru-RU" sz="1400" baseline="0" dirty="0" smtClean="0"/>
                        <a:t> языка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920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Молодые</a:t>
                      </a:r>
                      <a:r>
                        <a:rPr lang="ru-RU" sz="14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ученые и специалисты, молодые уникальные специалисты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300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04467" y="990272"/>
            <a:ext cx="8135065" cy="43088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/>
              <a:t>Помочь в приобретении жилья </a:t>
            </a:r>
            <a:r>
              <a:rPr lang="ru-RU" sz="2200" b="1" dirty="0" smtClean="0">
                <a:solidFill>
                  <a:srgbClr val="C00000"/>
                </a:solidFill>
              </a:rPr>
              <a:t>1311  специалистам за 3 года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15899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4807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Предлагаемая поддержка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0E1C0-D427-4C77-A307-29ED539FC9BC}" type="slidenum">
              <a:rPr lang="ru-RU" smtClean="0">
                <a:solidFill>
                  <a:schemeClr val="tx1"/>
                </a:solidFill>
              </a:rPr>
              <a:pPr/>
              <a:t>4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2461" y="5157192"/>
            <a:ext cx="820891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/>
              <a:t>---------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200" dirty="0" smtClean="0"/>
              <a:t>Возможность </a:t>
            </a:r>
            <a:r>
              <a:rPr lang="ru-RU" sz="1200" dirty="0"/>
              <a:t>приобретения жилого помещения </a:t>
            </a:r>
            <a:r>
              <a:rPr lang="ru-RU" sz="1200" dirty="0" smtClean="0"/>
              <a:t> на первичном или вторичном рынках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200" dirty="0" smtClean="0"/>
              <a:t>Размер приобретаемого жилого помещения ограничен только учетной нормой жилого помещения по месту приобретения квартиры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200" dirty="0" smtClean="0"/>
              <a:t>Возможность использования собственных средств (в </a:t>
            </a:r>
            <a:r>
              <a:rPr lang="ru-RU" sz="1200" dirty="0" err="1" smtClean="0"/>
              <a:t>т.ч</a:t>
            </a:r>
            <a:r>
              <a:rPr lang="ru-RU" sz="1200" dirty="0" smtClean="0"/>
              <a:t>. материнского капитала)</a:t>
            </a:r>
            <a:endParaRPr lang="ru-RU" sz="1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57560" y="1744238"/>
            <a:ext cx="1278333" cy="206709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264" y="1744238"/>
            <a:ext cx="1114034" cy="20264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59328" y="1689094"/>
            <a:ext cx="2530776" cy="21773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24128" y="2203480"/>
            <a:ext cx="8640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12" name="TextBox 11"/>
          <p:cNvSpPr txBox="1"/>
          <p:nvPr/>
        </p:nvSpPr>
        <p:spPr>
          <a:xfrm>
            <a:off x="5041736" y="2223786"/>
            <a:ext cx="8640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/>
              <a:t>=</a:t>
            </a:r>
            <a:endParaRPr lang="ru-RU" sz="6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908720"/>
            <a:ext cx="9144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006699"/>
              </a:buClr>
            </a:pPr>
            <a:r>
              <a:rPr lang="ru-RU" sz="2500" b="1" dirty="0">
                <a:solidFill>
                  <a:srgbClr val="C00000"/>
                </a:solidFill>
              </a:rPr>
              <a:t>ОПЛАТА ЗА СЧЕТ БЮДЖЕТА </a:t>
            </a:r>
            <a:r>
              <a:rPr lang="ru-RU" sz="2500" b="1" dirty="0" smtClean="0">
                <a:solidFill>
                  <a:srgbClr val="C00000"/>
                </a:solidFill>
              </a:rPr>
              <a:t>МО СТОИМОСТИ </a:t>
            </a:r>
            <a:r>
              <a:rPr lang="ru-RU" sz="2500" b="1" dirty="0">
                <a:solidFill>
                  <a:srgbClr val="C00000"/>
                </a:solidFill>
              </a:rPr>
              <a:t>КВАРТИРЫ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7505" y="4051138"/>
            <a:ext cx="2808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006699"/>
              </a:buClr>
            </a:pPr>
            <a:r>
              <a:rPr lang="ru-RU" sz="2400" b="1" dirty="0">
                <a:solidFill>
                  <a:srgbClr val="4F81BD">
                    <a:lumMod val="50000"/>
                  </a:srgbClr>
                </a:solidFill>
              </a:rPr>
              <a:t>50% - </a:t>
            </a: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</a:rPr>
              <a:t>на оплату первоначального взноса</a:t>
            </a:r>
            <a:endParaRPr lang="ru-RU" sz="2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43705" y="3866473"/>
            <a:ext cx="33843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rgbClr val="006699"/>
              </a:buClr>
            </a:pPr>
            <a:r>
              <a:rPr lang="ru-RU" sz="2400" b="1" dirty="0">
                <a:solidFill>
                  <a:srgbClr val="4F81BD">
                    <a:lumMod val="50000"/>
                  </a:srgbClr>
                </a:solidFill>
              </a:rPr>
              <a:t>50% - 10 </a:t>
            </a: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</a:rPr>
              <a:t>лет ежемесячная 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</a:rPr>
              <a:t>оплата основного </a:t>
            </a: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</a:rPr>
              <a:t>долга по кредиту</a:t>
            </a:r>
            <a:endParaRPr lang="ru-RU" sz="2400" b="1" dirty="0">
              <a:solidFill>
                <a:srgbClr val="4F81B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728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3"/>
            <a:ext cx="9144000" cy="648071"/>
          </a:xfrm>
          <a:solidFill>
            <a:schemeClr val="tx2">
              <a:lumMod val="60000"/>
              <a:lumOff val="40000"/>
            </a:schemeClr>
          </a:solidFill>
        </p:spPr>
        <p:txBody>
          <a:bodyPr vert="horz" lIns="0" tIns="108000" rIns="0" bIns="0" rtlCol="0" anchor="ctr">
            <a:normAutofit fontScale="90000"/>
          </a:bodyPr>
          <a:lstStyle/>
          <a:p>
            <a:pPr algn="l"/>
            <a:r>
              <a:rPr lang="ru-RU" dirty="0"/>
              <a:t> Условия участия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0E1C0-D427-4C77-A307-29ED539FC9BC}" type="slidenum">
              <a:rPr lang="ru-RU" smtClean="0">
                <a:solidFill>
                  <a:schemeClr val="tx1"/>
                </a:solidFill>
              </a:rPr>
              <a:pPr/>
              <a:t>5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4294967295"/>
          </p:nvPr>
        </p:nvSpPr>
        <p:spPr>
          <a:xfrm>
            <a:off x="251520" y="980728"/>
            <a:ext cx="8626775" cy="5001382"/>
          </a:xfrm>
          <a:prstGeom prst="rect">
            <a:avLst/>
          </a:prstGeom>
          <a:ln>
            <a:noFill/>
          </a:ln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80000"/>
              </a:lnSpc>
              <a:buAutoNum type="arabicPeriod"/>
            </a:pPr>
            <a:endParaRPr lang="ru-RU" sz="1000" b="1" dirty="0" smtClean="0">
              <a:solidFill>
                <a:srgbClr val="C00000"/>
              </a:solidFill>
            </a:endParaRPr>
          </a:p>
          <a:p>
            <a:pPr marL="457200" indent="-457200">
              <a:lnSpc>
                <a:spcPct val="80000"/>
              </a:lnSpc>
              <a:spcBef>
                <a:spcPts val="1800"/>
              </a:spcBef>
              <a:buFontTx/>
              <a:buAutoNum type="arabicPeriod"/>
            </a:pPr>
            <a:r>
              <a:rPr lang="ru-RU" sz="2800" b="1" dirty="0">
                <a:solidFill>
                  <a:srgbClr val="C00000"/>
                </a:solidFill>
              </a:rPr>
              <a:t>имеющие </a:t>
            </a:r>
            <a:r>
              <a:rPr lang="ru-RU" sz="2800" b="1" dirty="0" smtClean="0">
                <a:solidFill>
                  <a:srgbClr val="C00000"/>
                </a:solidFill>
              </a:rPr>
              <a:t>первую, 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высшую </a:t>
            </a:r>
            <a:r>
              <a:rPr lang="ru-RU" sz="2800" b="1" dirty="0">
                <a:solidFill>
                  <a:srgbClr val="C00000"/>
                </a:solidFill>
              </a:rPr>
              <a:t>квалификационную категорию </a:t>
            </a: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или </a:t>
            </a:r>
            <a:r>
              <a:rPr lang="ru-RU" sz="2800" b="1" dirty="0">
                <a:solidFill>
                  <a:srgbClr val="C00000"/>
                </a:solidFill>
              </a:rPr>
              <a:t>ученую </a:t>
            </a:r>
            <a:r>
              <a:rPr lang="ru-RU" sz="2800" b="1" dirty="0" smtClean="0">
                <a:solidFill>
                  <a:srgbClr val="C00000"/>
                </a:solidFill>
              </a:rPr>
              <a:t>степень</a:t>
            </a:r>
          </a:p>
          <a:p>
            <a:pPr marL="457200" indent="-457200" algn="just">
              <a:lnSpc>
                <a:spcPct val="80000"/>
              </a:lnSpc>
              <a:spcBef>
                <a:spcPts val="1800"/>
              </a:spcBef>
              <a:buFontTx/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не </a:t>
            </a:r>
            <a:r>
              <a:rPr lang="ru-RU" sz="2800" b="1" dirty="0">
                <a:solidFill>
                  <a:srgbClr val="C00000"/>
                </a:solidFill>
              </a:rPr>
              <a:t>имеющие жилья в Московской </a:t>
            </a:r>
            <a:r>
              <a:rPr lang="ru-RU" sz="2800" b="1" dirty="0" smtClean="0">
                <a:solidFill>
                  <a:srgbClr val="C00000"/>
                </a:solidFill>
              </a:rPr>
              <a:t>области</a:t>
            </a:r>
            <a:endParaRPr lang="ru-RU" sz="2800" b="1" dirty="0">
              <a:solidFill>
                <a:srgbClr val="C00000"/>
              </a:solidFill>
            </a:endParaRPr>
          </a:p>
          <a:p>
            <a:pPr marL="457200" indent="-457200">
              <a:lnSpc>
                <a:spcPct val="80000"/>
              </a:lnSpc>
              <a:spcBef>
                <a:spcPts val="1800"/>
              </a:spcBef>
              <a:buFontTx/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заключившие соглашение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по </a:t>
            </a:r>
            <a:r>
              <a:rPr lang="ru-RU" sz="2800" b="1" dirty="0">
                <a:solidFill>
                  <a:srgbClr val="C00000"/>
                </a:solidFill>
              </a:rPr>
              <a:t>осуществлению трудовой деятельности на срок не менее 10 </a:t>
            </a:r>
            <a:r>
              <a:rPr lang="ru-RU" sz="2800" b="1" dirty="0" smtClean="0">
                <a:solidFill>
                  <a:srgbClr val="C00000"/>
                </a:solidFill>
              </a:rPr>
              <a:t>лет</a:t>
            </a:r>
            <a:endParaRPr lang="ru-RU" sz="2800" b="1" dirty="0">
              <a:solidFill>
                <a:srgbClr val="C00000"/>
              </a:solidFill>
            </a:endParaRPr>
          </a:p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endParaRPr lang="ru-RU" b="1" dirty="0" smtClean="0">
              <a:solidFill>
                <a:srgbClr val="C00000"/>
              </a:solidFill>
            </a:endParaRPr>
          </a:p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стаж работы в отрасли не менее 3 лет для врачей, не менее 5 лет для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учителей</a:t>
            </a:r>
          </a:p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endParaRPr lang="ru-RU" sz="1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возраст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до 45 лет</a:t>
            </a:r>
          </a:p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endParaRPr lang="ru-RU" sz="1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имеющие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достаточные доходы для получения ипотечного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кредита</a:t>
            </a:r>
          </a:p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endParaRPr lang="ru-RU" sz="1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соответствующие профессиональным требованиям, установленным профильными Министерствами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04248" y="260648"/>
            <a:ext cx="221740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Врачи, учителя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239309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46331"/>
          </a:xfrm>
          <a:solidFill>
            <a:schemeClr val="tx2">
              <a:lumMod val="60000"/>
              <a:lumOff val="40000"/>
            </a:schemeClr>
          </a:solidFill>
        </p:spPr>
        <p:txBody>
          <a:bodyPr vert="horz" lIns="0" tIns="108000" rIns="0" bIns="0" rtlCol="0" anchor="ctr">
            <a:normAutofit fontScale="90000"/>
          </a:bodyPr>
          <a:lstStyle/>
          <a:p>
            <a:pPr algn="l"/>
            <a:r>
              <a:rPr lang="ru-RU" dirty="0"/>
              <a:t>  Условия участия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0E1C0-D427-4C77-A307-29ED539FC9BC}" type="slidenum">
              <a:rPr lang="ru-RU" smtClean="0">
                <a:solidFill>
                  <a:schemeClr val="tx1"/>
                </a:solidFill>
              </a:rPr>
              <a:pPr/>
              <a:t>6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sz="half" idx="1"/>
          </p:nvPr>
        </p:nvSpPr>
        <p:spPr>
          <a:xfrm>
            <a:off x="251520" y="1196752"/>
            <a:ext cx="8640960" cy="5184575"/>
          </a:xfr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ru-RU" b="1" dirty="0">
                <a:solidFill>
                  <a:srgbClr val="C00000"/>
                </a:solidFill>
              </a:rPr>
              <a:t>имеющие достижения в научной </a:t>
            </a:r>
            <a:r>
              <a:rPr lang="ru-RU" b="1" dirty="0" smtClean="0">
                <a:solidFill>
                  <a:srgbClr val="C00000"/>
                </a:solidFill>
              </a:rPr>
              <a:t>деятельности 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1400" b="1" dirty="0" smtClean="0">
                <a:solidFill>
                  <a:schemeClr val="tx1"/>
                </a:solidFill>
              </a:rPr>
              <a:t>(для молодых ученых)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ru-RU" b="1" dirty="0">
                <a:solidFill>
                  <a:srgbClr val="C00000"/>
                </a:solidFill>
              </a:rPr>
              <a:t>специальность является дефицитной и востребованной в </a:t>
            </a:r>
            <a:r>
              <a:rPr lang="ru-RU" b="1" dirty="0" smtClean="0">
                <a:solidFill>
                  <a:srgbClr val="C00000"/>
                </a:solidFill>
              </a:rPr>
              <a:t>организации 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1400" b="1" dirty="0" smtClean="0">
                <a:solidFill>
                  <a:schemeClr val="tx1"/>
                </a:solidFill>
              </a:rPr>
              <a:t>(</a:t>
            </a:r>
            <a:r>
              <a:rPr lang="ru-RU" sz="1400" b="1" dirty="0">
                <a:solidFill>
                  <a:schemeClr val="tx1"/>
                </a:solidFill>
              </a:rPr>
              <a:t>для уникальных специалистов)</a:t>
            </a:r>
          </a:p>
          <a:p>
            <a:pPr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ru-RU" b="1" dirty="0" smtClean="0">
                <a:solidFill>
                  <a:srgbClr val="C00000"/>
                </a:solidFill>
              </a:rPr>
              <a:t>не имеющие </a:t>
            </a:r>
            <a:r>
              <a:rPr lang="ru-RU" b="1" dirty="0">
                <a:solidFill>
                  <a:srgbClr val="C00000"/>
                </a:solidFill>
              </a:rPr>
              <a:t>жилого помещения </a:t>
            </a:r>
            <a:r>
              <a:rPr lang="ru-RU" b="1" dirty="0" smtClean="0">
                <a:solidFill>
                  <a:srgbClr val="C00000"/>
                </a:solidFill>
              </a:rPr>
              <a:t>в МО или обеспеченные менее </a:t>
            </a:r>
            <a:r>
              <a:rPr lang="ru-RU" b="1" dirty="0">
                <a:solidFill>
                  <a:srgbClr val="C00000"/>
                </a:solidFill>
              </a:rPr>
              <a:t>учетной </a:t>
            </a:r>
            <a:r>
              <a:rPr lang="ru-RU" b="1" dirty="0" smtClean="0">
                <a:solidFill>
                  <a:srgbClr val="C00000"/>
                </a:solidFill>
              </a:rPr>
              <a:t>нормы по месту трудовой деятельности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ru-RU" sz="1200" b="1" dirty="0">
                <a:solidFill>
                  <a:schemeClr val="tx2"/>
                </a:solidFill>
              </a:rPr>
              <a:t>имеющие не менее 1 года стажа работы в отрасли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ru-RU" sz="1200" b="1" dirty="0">
                <a:solidFill>
                  <a:schemeClr val="tx2"/>
                </a:solidFill>
              </a:rPr>
              <a:t>возраст до 35 лет</a:t>
            </a:r>
          </a:p>
          <a:p>
            <a:pPr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ru-RU" sz="1200" b="1" dirty="0" smtClean="0">
                <a:solidFill>
                  <a:schemeClr val="tx2"/>
                </a:solidFill>
              </a:rPr>
              <a:t>имеющие достаточные доходы для получения ипотечного кредита</a:t>
            </a:r>
          </a:p>
          <a:p>
            <a:pPr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ru-RU" sz="1200" b="1" dirty="0">
                <a:solidFill>
                  <a:schemeClr val="tx2"/>
                </a:solidFill>
              </a:rPr>
              <a:t>заключившие соглашение </a:t>
            </a:r>
            <a:r>
              <a:rPr lang="ru-RU" sz="1200" b="1" dirty="0" smtClean="0">
                <a:solidFill>
                  <a:schemeClr val="tx2"/>
                </a:solidFill>
              </a:rPr>
              <a:t> по </a:t>
            </a:r>
            <a:r>
              <a:rPr lang="ru-RU" sz="1200" b="1" dirty="0">
                <a:solidFill>
                  <a:schemeClr val="tx2"/>
                </a:solidFill>
              </a:rPr>
              <a:t>осуществлению трудовой деятельности на срок не менее 10 лет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ru-RU" sz="1200" b="1" dirty="0" smtClean="0">
                <a:solidFill>
                  <a:schemeClr val="tx2"/>
                </a:solidFill>
              </a:rPr>
              <a:t>соответствующие </a:t>
            </a:r>
            <a:r>
              <a:rPr lang="ru-RU" sz="1200" b="1" dirty="0">
                <a:solidFill>
                  <a:schemeClr val="tx2"/>
                </a:solidFill>
              </a:rPr>
              <a:t>профессиональным требованиям, установленным Министерством инвестиций и </a:t>
            </a:r>
            <a:r>
              <a:rPr lang="ru-RU" sz="1200" b="1" dirty="0" smtClean="0">
                <a:solidFill>
                  <a:schemeClr val="tx2"/>
                </a:solidFill>
              </a:rPr>
              <a:t>инноваций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303488" y="188640"/>
            <a:ext cx="3744415" cy="646331"/>
          </a:xfrm>
          <a:prstGeom prst="rect">
            <a:avLst/>
          </a:prstGeom>
          <a:solidFill>
            <a:schemeClr val="lt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Молодые ученые и специалисты</a:t>
            </a:r>
          </a:p>
          <a:p>
            <a:pPr algn="ctr"/>
            <a:r>
              <a:rPr lang="ru-RU" dirty="0"/>
              <a:t>у</a:t>
            </a:r>
            <a:r>
              <a:rPr lang="ru-RU" dirty="0" smtClean="0"/>
              <a:t>никальные специалисты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5342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251520" y="3906920"/>
            <a:ext cx="2088232" cy="233039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039803"/>
            <a:ext cx="2088232" cy="234910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7408"/>
            <a:ext cx="9143999" cy="64105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/>
              <a:t>  </a:t>
            </a:r>
            <a:r>
              <a:rPr lang="ru-RU" dirty="0"/>
              <a:t>Отбор молодых ученых и специалистов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0E1C0-D427-4C77-A307-29ED539FC9BC}" type="slidenum">
              <a:rPr lang="ru-RU" smtClean="0">
                <a:solidFill>
                  <a:schemeClr val="tx1"/>
                </a:solidFill>
              </a:rPr>
              <a:pPr/>
              <a:t>7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0789" y="1246440"/>
            <a:ext cx="1944217" cy="200068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Московский областной</a:t>
            </a:r>
          </a:p>
          <a:p>
            <a:pPr algn="ctr"/>
            <a:r>
              <a:rPr lang="ru-RU" sz="1600" b="1" dirty="0">
                <a:solidFill>
                  <a:srgbClr val="C00000"/>
                </a:solidFill>
              </a:rPr>
              <a:t>научно-технический </a:t>
            </a:r>
            <a:r>
              <a:rPr lang="ru-RU" sz="1600" b="1" dirty="0" smtClean="0">
                <a:solidFill>
                  <a:srgbClr val="C00000"/>
                </a:solidFill>
              </a:rPr>
              <a:t>совет</a:t>
            </a:r>
          </a:p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50341" y="829133"/>
            <a:ext cx="2235713" cy="252427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Востребованные молодые ученые и специалисты</a:t>
            </a:r>
            <a:endParaRPr lang="ru-RU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613153" y="1163790"/>
            <a:ext cx="40719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600" dirty="0" smtClean="0">
                <a:solidFill>
                  <a:srgbClr val="C00000"/>
                </a:solidFill>
              </a:rPr>
              <a:t>соответствие </a:t>
            </a:r>
            <a:r>
              <a:rPr lang="ru-RU" sz="1600" dirty="0">
                <a:solidFill>
                  <a:srgbClr val="C00000"/>
                </a:solidFill>
              </a:rPr>
              <a:t>тем исследований П</a:t>
            </a:r>
            <a:r>
              <a:rPr lang="ru-RU" sz="1600" dirty="0" smtClean="0">
                <a:solidFill>
                  <a:srgbClr val="C00000"/>
                </a:solidFill>
              </a:rPr>
              <a:t>еречню приоритетных для </a:t>
            </a:r>
            <a:r>
              <a:rPr lang="ru-RU" sz="1600" dirty="0">
                <a:solidFill>
                  <a:srgbClr val="C00000"/>
                </a:solidFill>
              </a:rPr>
              <a:t>Московской области направлений развития </a:t>
            </a:r>
            <a:r>
              <a:rPr lang="ru-RU" sz="1600" dirty="0" smtClean="0">
                <a:solidFill>
                  <a:srgbClr val="C00000"/>
                </a:solidFill>
              </a:rPr>
              <a:t>науки,  технологий </a:t>
            </a:r>
            <a:r>
              <a:rPr lang="ru-RU" sz="1600" dirty="0">
                <a:solidFill>
                  <a:srgbClr val="C00000"/>
                </a:solidFill>
              </a:rPr>
              <a:t>и </a:t>
            </a:r>
            <a:r>
              <a:rPr lang="ru-RU" sz="1600" dirty="0" smtClean="0">
                <a:solidFill>
                  <a:srgbClr val="C00000"/>
                </a:solidFill>
              </a:rPr>
              <a:t>техники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</a:t>
            </a:r>
            <a:r>
              <a:rPr lang="ru-RU" sz="1600" dirty="0"/>
              <a:t>социально-экономическая </a:t>
            </a:r>
            <a:r>
              <a:rPr lang="ru-RU" sz="1600" dirty="0" smtClean="0"/>
              <a:t>значимость проводимых исследований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новизна исследований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</a:t>
            </a:r>
            <a:r>
              <a:rPr lang="ru-RU" sz="1600" dirty="0" err="1" smtClean="0"/>
              <a:t>конкурентность</a:t>
            </a:r>
            <a:endParaRPr lang="ru-RU" sz="1600" dirty="0" smtClean="0"/>
          </a:p>
          <a:p>
            <a:pPr>
              <a:buBlip>
                <a:blip r:embed="rId2"/>
              </a:buBlip>
            </a:pPr>
            <a:r>
              <a:rPr lang="ru-RU" sz="1600" dirty="0" smtClean="0"/>
              <a:t> применимость (внедряемость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67543" y="4108428"/>
            <a:ext cx="1944217" cy="198486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Совет директоров организаций ОПК</a:t>
            </a:r>
            <a:r>
              <a:rPr lang="ru-RU" sz="1600" dirty="0">
                <a:solidFill>
                  <a:srgbClr val="C00000"/>
                </a:solidFill>
              </a:rPr>
              <a:t>, расположенных </a:t>
            </a:r>
            <a:r>
              <a:rPr lang="ru-RU" sz="1600" dirty="0" smtClean="0">
                <a:solidFill>
                  <a:srgbClr val="C00000"/>
                </a:solidFill>
              </a:rPr>
              <a:t>в Московской </a:t>
            </a:r>
            <a:r>
              <a:rPr lang="ru-RU" sz="1600" dirty="0">
                <a:solidFill>
                  <a:srgbClr val="C00000"/>
                </a:solidFill>
              </a:rPr>
              <a:t>области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728900" y="3714242"/>
            <a:ext cx="2235713" cy="25230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Востребованные молодые уникальные специалисты</a:t>
            </a:r>
            <a:endParaRPr lang="ru-RU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582482" y="4144194"/>
            <a:ext cx="40669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600" dirty="0" smtClean="0"/>
              <a:t>значимость </a:t>
            </a:r>
            <a:r>
              <a:rPr lang="ru-RU" sz="1600" dirty="0"/>
              <a:t>работника в производственном </a:t>
            </a:r>
            <a:r>
              <a:rPr lang="ru-RU" sz="1600" dirty="0" smtClean="0"/>
              <a:t>процессе</a:t>
            </a:r>
            <a:endParaRPr lang="ru-RU" sz="1600" dirty="0"/>
          </a:p>
          <a:p>
            <a:pPr>
              <a:buBlip>
                <a:blip r:embed="rId2"/>
              </a:buBlip>
            </a:pPr>
            <a:r>
              <a:rPr lang="ru-RU" sz="1600" dirty="0">
                <a:solidFill>
                  <a:srgbClr val="C00000"/>
                </a:solidFill>
              </a:rPr>
              <a:t>соответствие </a:t>
            </a:r>
            <a:r>
              <a:rPr lang="ru-RU" sz="1600" dirty="0" smtClean="0">
                <a:solidFill>
                  <a:srgbClr val="C00000"/>
                </a:solidFill>
              </a:rPr>
              <a:t>деятельности Перечню </a:t>
            </a:r>
            <a:r>
              <a:rPr lang="ru-RU" sz="1600" dirty="0">
                <a:solidFill>
                  <a:srgbClr val="C00000"/>
                </a:solidFill>
              </a:rPr>
              <a:t>приоритетных для Московской области отраслей </a:t>
            </a:r>
            <a:r>
              <a:rPr lang="ru-RU" sz="1600" dirty="0" smtClean="0">
                <a:solidFill>
                  <a:srgbClr val="C00000"/>
                </a:solidFill>
              </a:rPr>
              <a:t>промышленности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квалификация специалиста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востребованность специальности</a:t>
            </a:r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2461539" y="791035"/>
            <a:ext cx="4229955" cy="429952"/>
          </a:xfrm>
          <a:prstGeom prst="rightArrow">
            <a:avLst/>
          </a:prstGeom>
          <a:solidFill>
            <a:schemeClr val="bg1">
              <a:lumMod val="75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КРИТЕРИИ</a:t>
            </a:r>
            <a:endParaRPr lang="ru-RU" sz="1600" b="1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2439384" y="3660671"/>
            <a:ext cx="4229955" cy="429952"/>
          </a:xfrm>
          <a:prstGeom prst="rightArrow">
            <a:avLst/>
          </a:prstGeom>
          <a:solidFill>
            <a:schemeClr val="bg1">
              <a:lumMod val="85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КРИТЕРИИ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xmlns="" val="3066003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601704"/>
            <a:ext cx="1977421" cy="142330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65685" y="2227762"/>
            <a:ext cx="1375982" cy="1038867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98766" y="4843336"/>
            <a:ext cx="1708937" cy="10071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Представляет документы </a:t>
            </a:r>
          </a:p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на отбор специалистов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43259" y="4326472"/>
            <a:ext cx="2030251" cy="124039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600" kern="0" spc="-140" dirty="0" smtClean="0">
                <a:solidFill>
                  <a:schemeClr val="tx2">
                    <a:lumMod val="75000"/>
                  </a:schemeClr>
                </a:solidFill>
              </a:rPr>
              <a:t>Заключает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трудовой договор и соглашение о работе на 10 лет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09927" y="3783549"/>
            <a:ext cx="1416692" cy="10487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получает </a:t>
            </a:r>
            <a:r>
              <a:rPr lang="ru-RU" sz="1600" spc="-140" dirty="0" smtClean="0">
                <a:solidFill>
                  <a:schemeClr val="tx2">
                    <a:lumMod val="75000"/>
                  </a:schemeClr>
                </a:solidFill>
              </a:rPr>
              <a:t>Свидетельство</a:t>
            </a:r>
            <a:endParaRPr lang="ru-RU" sz="1600" spc="-14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1" y="117165"/>
            <a:ext cx="9127138" cy="647539"/>
          </a:xfrm>
          <a:solidFill>
            <a:schemeClr val="tx2">
              <a:lumMod val="60000"/>
              <a:lumOff val="40000"/>
            </a:schemeClr>
          </a:solidFill>
        </p:spPr>
        <p:txBody>
          <a:bodyPr anchor="ctr">
            <a:noAutofit/>
          </a:bodyPr>
          <a:lstStyle/>
          <a:p>
            <a:pPr algn="l"/>
            <a:r>
              <a:rPr lang="ru-RU" dirty="0" smtClean="0"/>
              <a:t>   СЦЕНАРИЙ: участник </a:t>
            </a:r>
            <a:r>
              <a:rPr lang="ru-RU" sz="1200" dirty="0" smtClean="0"/>
              <a:t>Подпрограммы</a:t>
            </a:r>
            <a:endParaRPr lang="ru-RU" sz="1200" b="0" dirty="0"/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30165" y="1965314"/>
            <a:ext cx="1176216" cy="882162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9962" y="1455015"/>
            <a:ext cx="1008112" cy="951380"/>
          </a:xfrm>
          <a:prstGeom prst="rect">
            <a:avLst/>
          </a:prstGeom>
        </p:spPr>
      </p:pic>
      <p:sp>
        <p:nvSpPr>
          <p:cNvPr id="81" name="Прямоугольник 80"/>
          <p:cNvSpPr/>
          <p:nvPr/>
        </p:nvSpPr>
        <p:spPr>
          <a:xfrm>
            <a:off x="5795230" y="3317192"/>
            <a:ext cx="1800200" cy="9907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Выбирает жилье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получает кредит в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банке (АИЖК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6" name="Рисунок 8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8606" y="948708"/>
            <a:ext cx="1615393" cy="1457687"/>
          </a:xfrm>
          <a:prstGeom prst="rect">
            <a:avLst/>
          </a:prstGeom>
        </p:spPr>
      </p:pic>
      <p:sp>
        <p:nvSpPr>
          <p:cNvPr id="87" name="Прямоугольник 86"/>
          <p:cNvSpPr/>
          <p:nvPr/>
        </p:nvSpPr>
        <p:spPr>
          <a:xfrm>
            <a:off x="7764224" y="2754328"/>
            <a:ext cx="1144208" cy="104693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Покупает квартиру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0" name="Стрелка углом 119"/>
          <p:cNvSpPr/>
          <p:nvPr/>
        </p:nvSpPr>
        <p:spPr>
          <a:xfrm>
            <a:off x="2699792" y="3250179"/>
            <a:ext cx="1383663" cy="1034464"/>
          </a:xfrm>
          <a:prstGeom prst="bentArrow">
            <a:avLst>
              <a:gd name="adj1" fmla="val 14040"/>
              <a:gd name="adj2" fmla="val 17544"/>
              <a:gd name="adj3" fmla="val 19425"/>
              <a:gd name="adj4" fmla="val 4375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1" name="Стрелка углом 120"/>
          <p:cNvSpPr/>
          <p:nvPr/>
        </p:nvSpPr>
        <p:spPr>
          <a:xfrm>
            <a:off x="990855" y="3767411"/>
            <a:ext cx="1183171" cy="1039897"/>
          </a:xfrm>
          <a:prstGeom prst="bentArrow">
            <a:avLst>
              <a:gd name="adj1" fmla="val 14040"/>
              <a:gd name="adj2" fmla="val 23309"/>
              <a:gd name="adj3" fmla="val 21460"/>
              <a:gd name="adj4" fmla="val 42394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2" name="Стрелка углом 121"/>
          <p:cNvSpPr/>
          <p:nvPr/>
        </p:nvSpPr>
        <p:spPr>
          <a:xfrm>
            <a:off x="4775966" y="2707706"/>
            <a:ext cx="1701305" cy="1018277"/>
          </a:xfrm>
          <a:prstGeom prst="bentArrow">
            <a:avLst>
              <a:gd name="adj1" fmla="val 14040"/>
              <a:gd name="adj2" fmla="val 17544"/>
              <a:gd name="adj3" fmla="val 19425"/>
              <a:gd name="adj4" fmla="val 4375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3" name="Стрелка углом 122"/>
          <p:cNvSpPr/>
          <p:nvPr/>
        </p:nvSpPr>
        <p:spPr>
          <a:xfrm>
            <a:off x="6732462" y="2330271"/>
            <a:ext cx="1701305" cy="931007"/>
          </a:xfrm>
          <a:prstGeom prst="bentArrow">
            <a:avLst>
              <a:gd name="adj1" fmla="val 14040"/>
              <a:gd name="adj2" fmla="val 17544"/>
              <a:gd name="adj3" fmla="val 19425"/>
              <a:gd name="adj4" fmla="val 4375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32440" y="6381328"/>
            <a:ext cx="360040" cy="360040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/>
          <a:p>
            <a:pPr algn="ctr"/>
            <a:fld id="{5AC0E1C0-D427-4C77-A307-29ED539FC9BC}" type="slidenum">
              <a:rPr lang="ru-RU" sz="1000">
                <a:solidFill>
                  <a:schemeClr val="tx2">
                    <a:lumMod val="75000"/>
                  </a:schemeClr>
                </a:solidFill>
              </a:rPr>
              <a:pPr algn="ctr"/>
              <a:t>8</a:t>
            </a:fld>
            <a:endParaRPr lang="ru-RU" sz="1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712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Скругленная соединительная линия 119"/>
          <p:cNvCxnSpPr/>
          <p:nvPr/>
        </p:nvCxnSpPr>
        <p:spPr>
          <a:xfrm rot="5400000">
            <a:off x="5760724" y="4646535"/>
            <a:ext cx="1139" cy="2462616"/>
          </a:xfrm>
          <a:prstGeom prst="curvedConnector3">
            <a:avLst>
              <a:gd name="adj1" fmla="val 20170237"/>
            </a:avLst>
          </a:prstGeom>
          <a:ln w="762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Скругленная соединительная линия 45"/>
          <p:cNvCxnSpPr/>
          <p:nvPr/>
        </p:nvCxnSpPr>
        <p:spPr>
          <a:xfrm flipH="1">
            <a:off x="8099246" y="2173370"/>
            <a:ext cx="214314" cy="2612952"/>
          </a:xfrm>
          <a:prstGeom prst="curvedConnector3">
            <a:avLst>
              <a:gd name="adj1" fmla="val -106666"/>
            </a:avLst>
          </a:prstGeom>
          <a:ln w="762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кругленная соединительная линия 28"/>
          <p:cNvCxnSpPr/>
          <p:nvPr/>
        </p:nvCxnSpPr>
        <p:spPr>
          <a:xfrm rot="5400000" flipH="1" flipV="1">
            <a:off x="3357554" y="350101"/>
            <a:ext cx="142876" cy="2201988"/>
          </a:xfrm>
          <a:prstGeom prst="curvedConnector3">
            <a:avLst>
              <a:gd name="adj1" fmla="val 141062"/>
            </a:avLst>
          </a:prstGeom>
          <a:ln w="762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76576" y="2838941"/>
            <a:ext cx="2709474" cy="1947381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Минздрав</a:t>
            </a:r>
          </a:p>
          <a:p>
            <a:pPr algn="ctr"/>
            <a:r>
              <a:rPr lang="ru-RU" sz="2000" spc="-150" dirty="0" smtClean="0">
                <a:solidFill>
                  <a:schemeClr val="tx2">
                    <a:lumMod val="75000"/>
                  </a:schemeClr>
                </a:solidFill>
              </a:rPr>
              <a:t>Минобразования</a:t>
            </a:r>
          </a:p>
          <a:p>
            <a:pPr algn="ctr"/>
            <a:r>
              <a:rPr lang="ru-RU" sz="2000" spc="-150" dirty="0" err="1" smtClean="0">
                <a:solidFill>
                  <a:schemeClr val="tx2">
                    <a:lumMod val="75000"/>
                  </a:schemeClr>
                </a:solidFill>
              </a:rPr>
              <a:t>Минсоцразвития</a:t>
            </a:r>
            <a:endParaRPr lang="ru-RU" sz="2000" spc="-15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Мининвест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628792" y="1415324"/>
            <a:ext cx="1863088" cy="151216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Проводят отбор </a:t>
            </a:r>
            <a:r>
              <a:rPr lang="ru-RU" spc="-150" dirty="0" smtClean="0">
                <a:solidFill>
                  <a:schemeClr val="tx2">
                    <a:lumMod val="75000"/>
                  </a:schemeClr>
                </a:solidFill>
              </a:rPr>
              <a:t>кандидатов</a:t>
            </a:r>
            <a:endParaRPr lang="ru-RU" spc="-15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627784" y="4077072"/>
            <a:ext cx="2504355" cy="193794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Ежемесячно уведомляют Минстрой о трудовых отношениях участника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8" name="Скругленная соединительная линия 27"/>
          <p:cNvCxnSpPr>
            <a:stCxn id="7" idx="0"/>
            <a:endCxn id="8" idx="2"/>
          </p:cNvCxnSpPr>
          <p:nvPr/>
        </p:nvCxnSpPr>
        <p:spPr>
          <a:xfrm rot="5400000" flipH="1" flipV="1">
            <a:off x="1196286" y="2406436"/>
            <a:ext cx="667533" cy="197479"/>
          </a:xfrm>
          <a:prstGeom prst="curvedConnector2">
            <a:avLst/>
          </a:prstGeom>
          <a:ln w="762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Овал 78"/>
          <p:cNvSpPr/>
          <p:nvPr/>
        </p:nvSpPr>
        <p:spPr>
          <a:xfrm>
            <a:off x="6154817" y="4466564"/>
            <a:ext cx="2177340" cy="154845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Формируют список участников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474745" y="6381329"/>
            <a:ext cx="347945" cy="34478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/>
          <a:p>
            <a:pPr algn="ctr"/>
            <a:fld id="{5AC0E1C0-D427-4C77-A307-29ED539FC9BC}" type="slidenum">
              <a:rPr lang="ru-RU" sz="1000">
                <a:solidFill>
                  <a:schemeClr val="tx2">
                    <a:lumMod val="75000"/>
                  </a:schemeClr>
                </a:solidFill>
              </a:rPr>
              <a:pPr algn="ctr"/>
              <a:t>9</a:t>
            </a:fld>
            <a:endParaRPr lang="ru-RU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6526548" y="1738728"/>
            <a:ext cx="2437940" cy="174111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</a:rPr>
              <a:t>Выступают стороной в Соглашении</a:t>
            </a:r>
            <a:endParaRPr lang="ru-RU" sz="17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1" y="117165"/>
            <a:ext cx="9127138" cy="64753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0" tIns="108000" rIns="0" bIns="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/>
              <a:t>   СЦЕНАРИЙ: Министерства</a:t>
            </a:r>
            <a:endParaRPr lang="ru-RU" b="0" dirty="0"/>
          </a:p>
        </p:txBody>
      </p:sp>
      <p:cxnSp>
        <p:nvCxnSpPr>
          <p:cNvPr id="19" name="Скругленная соединительная линия 18"/>
          <p:cNvCxnSpPr/>
          <p:nvPr/>
        </p:nvCxnSpPr>
        <p:spPr>
          <a:xfrm rot="16200000" flipH="1">
            <a:off x="6419391" y="344159"/>
            <a:ext cx="214314" cy="2612952"/>
          </a:xfrm>
          <a:prstGeom prst="curvedConnector3">
            <a:avLst>
              <a:gd name="adj1" fmla="val -106666"/>
            </a:avLst>
          </a:prstGeom>
          <a:ln w="762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3760074" y="1316199"/>
            <a:ext cx="2463054" cy="187220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Контролируют заключение трудового договора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451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480</Words>
  <Application>Microsoft Office PowerPoint</Application>
  <PresentationFormat>Экран (4:3)</PresentationFormat>
  <Paragraphs>114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ИПОТЕКА ОТ МОСКОВСКОЙ ОБЛАСТИ</vt:lpstr>
      <vt:lpstr>  Цель подпрограммы</vt:lpstr>
      <vt:lpstr>Слайд 3</vt:lpstr>
      <vt:lpstr>Предлагаемая поддержка</vt:lpstr>
      <vt:lpstr> Условия участия</vt:lpstr>
      <vt:lpstr>  Условия участия</vt:lpstr>
      <vt:lpstr>  Отбор молодых ученых и специалистов</vt:lpstr>
      <vt:lpstr>   СЦЕНАРИЙ: участник Подпрограммы</vt:lpstr>
      <vt:lpstr>Слайд 9</vt:lpstr>
      <vt:lpstr>  Условия предоставления государственной поддержки участникам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ИПОТЕКА ОТ МОСКОВСКОЙ ОБЛАСТИ</dc:title>
  <dc:creator>Марычева</dc:creator>
  <cp:lastModifiedBy>dominich.yv</cp:lastModifiedBy>
  <cp:revision>4</cp:revision>
  <dcterms:created xsi:type="dcterms:W3CDTF">2016-01-29T08:41:08Z</dcterms:created>
  <dcterms:modified xsi:type="dcterms:W3CDTF">2016-02-19T07:25:35Z</dcterms:modified>
</cp:coreProperties>
</file>